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46" r:id="rId3"/>
    <p:sldId id="344" r:id="rId4"/>
    <p:sldId id="272" r:id="rId5"/>
    <p:sldId id="345" r:id="rId6"/>
    <p:sldId id="32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5400" autoAdjust="0"/>
  </p:normalViewPr>
  <p:slideViewPr>
    <p:cSldViewPr snapToGrid="0">
      <p:cViewPr varScale="1">
        <p:scale>
          <a:sx n="110" d="100"/>
          <a:sy n="110" d="100"/>
        </p:scale>
        <p:origin x="1794" y="9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7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85C8-85BC-49E1-BE75-0FFB6266EAF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0405D-ECB9-4455-87C5-4B074F46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8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Alternative </a:t>
            </a:r>
            <a:r>
              <a:rPr lang="fr-CH" dirty="0" err="1" smtClean="0"/>
              <a:t>driven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5D01-FEA0-4A57-8718-D7984809C0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2514917"/>
          </a:xfrm>
        </p:spPr>
        <p:txBody>
          <a:bodyPr anchor="b"/>
          <a:lstStyle>
            <a:lvl1pPr algn="l">
              <a:defRPr sz="4500" baseline="0">
                <a:latin typeface="Montserrat" panose="00000500000000000000" pitchFamily="50" charset="0"/>
              </a:defRPr>
            </a:lvl1pPr>
          </a:lstStyle>
          <a:p>
            <a:r>
              <a:rPr lang="en-US" noProof="0" dirty="0" smtClean="0"/>
              <a:t>Presentation title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7865" y="4450080"/>
            <a:ext cx="2223135" cy="1264920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latin typeface="Montserrat" panose="00000500000000000000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Author</a:t>
            </a:r>
          </a:p>
          <a:p>
            <a:r>
              <a:rPr lang="fr-CH" dirty="0" smtClean="0"/>
              <a:t>Event</a:t>
            </a:r>
          </a:p>
          <a:p>
            <a:r>
              <a:rPr lang="fr-CH" dirty="0" smtClean="0"/>
              <a:t>Date</a:t>
            </a:r>
            <a:endParaRPr lang="en-US" dirty="0"/>
          </a:p>
        </p:txBody>
      </p:sp>
      <p:pic>
        <p:nvPicPr>
          <p:cNvPr id="5" name="Picture 4" descr="http://musical.epfl.ch/assets/images/epfl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8" y="5821680"/>
            <a:ext cx="839598" cy="5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hercheurs.edf.com/fichiers/fckeditor/Commun/R_et_D/recherche_comm_scientifique/partenariats/EIFER_logo_620-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8"/>
          <a:stretch/>
        </p:blipFill>
        <p:spPr bwMode="auto">
          <a:xfrm>
            <a:off x="3149756" y="5821680"/>
            <a:ext cx="756782" cy="5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86" y="5821680"/>
            <a:ext cx="1236071" cy="5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7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33046"/>
            <a:ext cx="7886700" cy="742315"/>
          </a:xfrm>
        </p:spPr>
        <p:txBody>
          <a:bodyPr/>
          <a:lstStyle>
            <a:lvl1pPr algn="r">
              <a:defRPr b="0"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895-2F39-4DBF-8EFA-E7D217BB8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28650" y="1381126"/>
            <a:ext cx="7886700" cy="46843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81125"/>
            <a:ext cx="7886700" cy="47986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427606"/>
            <a:ext cx="7886700" cy="2083435"/>
          </a:xfrm>
        </p:spPr>
        <p:txBody>
          <a:bodyPr>
            <a:noAutofit/>
          </a:bodyPr>
          <a:lstStyle>
            <a:lvl1pPr algn="ctr">
              <a:defRPr sz="5400" b="0" baseline="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28650" y="1381126"/>
            <a:ext cx="7886700" cy="46843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pic>
        <p:nvPicPr>
          <p:cNvPr id="7" name="Picture 6" descr="http://musical.epfl.ch/assets/images/epfl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23" y="5798185"/>
            <a:ext cx="839598" cy="5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hercheurs.edf.com/fichiers/fckeditor/Commun/R_et_D/recherche_comm_scientifique/partenariats/EIFER_logo_620-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8"/>
          <a:stretch/>
        </p:blipFill>
        <p:spPr bwMode="auto">
          <a:xfrm>
            <a:off x="5487191" y="5798185"/>
            <a:ext cx="756782" cy="5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21" y="5798185"/>
            <a:ext cx="1236071" cy="5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3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</a:lstStyle>
          <a:p>
            <a:fld id="{F4C82895-2F39-4DBF-8EFA-E7D217BB8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2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33046"/>
            <a:ext cx="7886700" cy="742315"/>
          </a:xfrm>
        </p:spPr>
        <p:txBody>
          <a:bodyPr/>
          <a:lstStyle>
            <a:lvl1pPr algn="r">
              <a:defRPr b="0" baseline="0"/>
            </a:lvl1pPr>
          </a:lstStyle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1381126"/>
            <a:ext cx="7886700" cy="46843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53850410"/>
              </p:ext>
            </p:extLst>
          </p:nvPr>
        </p:nvGraphicFramePr>
        <p:xfrm>
          <a:off x="548934" y="1668285"/>
          <a:ext cx="4572000" cy="379779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35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Font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Montserrat</a:t>
                      </a:r>
                      <a:endParaRPr lang="en-US" sz="2000" dirty="0"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5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Red RGB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Montserrat" panose="00000500000000000000" pitchFamily="50" charset="0"/>
                        </a:rPr>
                        <a:t>192, 80, 77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5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Green RGB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/>
                          </a:solidFill>
                          <a:latin typeface="Montserrat" panose="00000500000000000000" pitchFamily="50" charset="0"/>
                        </a:rPr>
                        <a:t>155, 187, 89</a:t>
                      </a:r>
                      <a:endParaRPr lang="en-US" sz="2000" dirty="0"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51">
                <a:tc>
                  <a:txBody>
                    <a:bodyPr/>
                    <a:lstStyle/>
                    <a:p>
                      <a:pPr algn="r"/>
                      <a:r>
                        <a:rPr lang="fr-CH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Blue RGB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000" dirty="0" smtClean="0">
                          <a:solidFill>
                            <a:schemeClr val="accent1"/>
                          </a:solidFill>
                          <a:latin typeface="Montserrat" panose="00000500000000000000" pitchFamily="50" charset="0"/>
                        </a:rPr>
                        <a:t>79, 129, 189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446445"/>
                  </a:ext>
                </a:extLst>
              </a:tr>
              <a:tr h="61935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Grey RGB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64-64-64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35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Logos (scalable) 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Montserrat" panose="00000500000000000000" pitchFamily="50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2" descr="U:\CI-NERGY\Module 1 - Geneva\Logo\Vector sketches\clear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67" y="5467954"/>
            <a:ext cx="55014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1862" y="5467954"/>
            <a:ext cx="408176" cy="360000"/>
          </a:xfrm>
          <a:prstGeom prst="rect">
            <a:avLst/>
          </a:prstGeom>
        </p:spPr>
      </p:pic>
      <p:pic>
        <p:nvPicPr>
          <p:cNvPr id="11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20" y="5467954"/>
            <a:ext cx="27859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musical.epfl.ch/assets/images/epfl_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86" y="4942924"/>
            <a:ext cx="56531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hercheurs.edf.com/fichiers/fckeditor/Commun/R_et_D/recherche_comm_scientifique/partenariats/EIFER_logo_620-2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8"/>
          <a:stretch/>
        </p:blipFill>
        <p:spPr bwMode="auto">
          <a:xfrm>
            <a:off x="4931175" y="4942924"/>
            <a:ext cx="50955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09" y="5992983"/>
            <a:ext cx="360464" cy="3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84" y="4942924"/>
            <a:ext cx="832262" cy="360000"/>
          </a:xfrm>
          <a:prstGeom prst="rect">
            <a:avLst/>
          </a:prstGeom>
        </p:spPr>
      </p:pic>
      <p:pic>
        <p:nvPicPr>
          <p:cNvPr id="17" name="Grafik 15" descr="kit_edf.png"/>
          <p:cNvPicPr>
            <a:picLocks noChangeAspect="1"/>
          </p:cNvPicPr>
          <p:nvPr userDrawn="1"/>
        </p:nvPicPr>
        <p:blipFill rotWithShape="1">
          <a:blip r:embed="rId9" cstate="print"/>
          <a:srcRect r="50271"/>
          <a:stretch/>
        </p:blipFill>
        <p:spPr>
          <a:xfrm>
            <a:off x="4103598" y="5992983"/>
            <a:ext cx="571235" cy="360000"/>
          </a:xfrm>
          <a:prstGeom prst="rect">
            <a:avLst/>
          </a:prstGeom>
        </p:spPr>
      </p:pic>
      <p:pic>
        <p:nvPicPr>
          <p:cNvPr id="18" name="Grafik 15" descr="kit_edf.png"/>
          <p:cNvPicPr>
            <a:picLocks noChangeAspect="1"/>
          </p:cNvPicPr>
          <p:nvPr userDrawn="1"/>
        </p:nvPicPr>
        <p:blipFill rotWithShape="1">
          <a:blip r:embed="rId9" cstate="print"/>
          <a:srcRect l="53835"/>
          <a:stretch/>
        </p:blipFill>
        <p:spPr>
          <a:xfrm>
            <a:off x="4920801" y="5992983"/>
            <a:ext cx="5302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80" y="332656"/>
            <a:ext cx="79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BD205-574C-4BD7-B9DC-85956F517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23729" y="1916832"/>
            <a:ext cx="6408352" cy="3024336"/>
          </a:xfrm>
        </p:spPr>
        <p:txBody>
          <a:bodyPr anchor="ctr" anchorCtr="0">
            <a:noAutofit/>
          </a:bodyPr>
          <a:lstStyle>
            <a:lvl1pPr marL="385763" indent="-385763">
              <a:buFont typeface="+mj-lt"/>
              <a:buAutoNum type="arabicPeriod"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 smtClean="0"/>
              <a:t>First part</a:t>
            </a:r>
          </a:p>
          <a:p>
            <a:pPr lvl="0"/>
            <a:r>
              <a:rPr lang="en-US" dirty="0" smtClean="0"/>
              <a:t>Second part</a:t>
            </a:r>
          </a:p>
          <a:p>
            <a:pPr lvl="0"/>
            <a:r>
              <a:rPr lang="en-US" dirty="0" smtClean="0"/>
              <a:t>Third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8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6740" y="6356351"/>
            <a:ext cx="308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fld id="{F4C82895-2F39-4DBF-8EFA-E7D217BB8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5" r:id="rId4"/>
    <p:sldLayoutId id="2147483658" r:id="rId5"/>
    <p:sldLayoutId id="2147483659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tx1">
            <a:lumMod val="75000"/>
            <a:lumOff val="25000"/>
          </a:schemeClr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tx1">
            <a:lumMod val="75000"/>
            <a:lumOff val="25000"/>
          </a:schemeClr>
        </a:buClr>
        <a:buSzPct val="75000"/>
        <a:buFont typeface="Wingdings" panose="05000000000000000000" pitchFamily="2" charset="2"/>
        <a:buChar char="§"/>
        <a:defRPr sz="21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tx1">
            <a:lumMod val="75000"/>
            <a:lumOff val="25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tx1">
            <a:lumMod val="75000"/>
            <a:lumOff val="25000"/>
          </a:schemeClr>
        </a:buClr>
        <a:buSzPct val="75000"/>
        <a:buFont typeface="Wingdings" panose="05000000000000000000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tx1">
            <a:lumMod val="75000"/>
            <a:lumOff val="25000"/>
          </a:schemeClr>
        </a:buClr>
        <a:buSzPct val="75000"/>
        <a:buFont typeface="Wingdings" panose="05000000000000000000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24890"/>
            <a:ext cx="7067006" cy="1364521"/>
          </a:xfrm>
        </p:spPr>
        <p:txBody>
          <a:bodyPr anchor="t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Interactive optimization for </a:t>
            </a:r>
            <a:br>
              <a:rPr lang="en-US" sz="3600" dirty="0"/>
            </a:br>
            <a:r>
              <a:rPr lang="en-US" sz="3600" dirty="0"/>
              <a:t>early-stage urban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8340" y="3729987"/>
            <a:ext cx="2697480" cy="948690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noProof="0" dirty="0" smtClean="0"/>
              <a:t>.12.2017</a:t>
            </a:r>
          </a:p>
          <a:p>
            <a:r>
              <a:rPr lang="en-US" noProof="0" dirty="0" err="1" smtClean="0"/>
              <a:t>CityGML</a:t>
            </a:r>
            <a:r>
              <a:rPr lang="en-US" noProof="0" dirty="0" smtClean="0"/>
              <a:t> workshop</a:t>
            </a:r>
          </a:p>
          <a:p>
            <a:r>
              <a:rPr lang="en-US" b="1" noProof="0" dirty="0" smtClean="0"/>
              <a:t>Nils </a:t>
            </a:r>
            <a:r>
              <a:rPr lang="en-US" b="1" noProof="0" dirty="0" err="1" smtClean="0"/>
              <a:t>Sch</a:t>
            </a:r>
            <a:r>
              <a:rPr lang="de-CH" b="1" noProof="0" dirty="0" smtClean="0"/>
              <a:t>üler</a:t>
            </a:r>
          </a:p>
          <a:p>
            <a:r>
              <a:rPr lang="en-US" b="1" noProof="0" dirty="0" err="1" smtClean="0"/>
              <a:t>Sébastien</a:t>
            </a:r>
            <a:r>
              <a:rPr lang="en-US" b="1" noProof="0" dirty="0" smtClean="0"/>
              <a:t> Cajot</a:t>
            </a:r>
            <a:endParaRPr lang="en-US" b="1" noProof="0" dirty="0"/>
          </a:p>
        </p:txBody>
      </p:sp>
      <p:sp>
        <p:nvSpPr>
          <p:cNvPr id="6" name="Rectangle 5"/>
          <p:cNvSpPr/>
          <p:nvPr/>
        </p:nvSpPr>
        <p:spPr>
          <a:xfrm>
            <a:off x="554763" y="5756366"/>
            <a:ext cx="3459888" cy="644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7" name="Group 6"/>
          <p:cNvGrpSpPr/>
          <p:nvPr/>
        </p:nvGrpSpPr>
        <p:grpSpPr>
          <a:xfrm>
            <a:off x="554763" y="5866930"/>
            <a:ext cx="4489405" cy="533870"/>
            <a:chOff x="554763" y="4960385"/>
            <a:chExt cx="4489405" cy="5338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763" y="4960385"/>
              <a:ext cx="3459888" cy="5338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6918" y="4989430"/>
              <a:ext cx="857250" cy="504825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147348" y="1537061"/>
            <a:ext cx="7067006" cy="5878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 smtClean="0"/>
              <a:t>Motivation for the Scenario ADE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38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Early-stage urban planning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052512"/>
            <a:ext cx="79724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Early-stage urban planning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052512"/>
            <a:ext cx="7972425" cy="475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02" t="12182" r="1313" b="1686"/>
          <a:stretch/>
        </p:blipFill>
        <p:spPr>
          <a:xfrm>
            <a:off x="718457" y="1087348"/>
            <a:ext cx="7759338" cy="466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59946"/>
          <a:stretch/>
        </p:blipFill>
        <p:spPr>
          <a:xfrm rot="3749139">
            <a:off x="4623480" y="3582815"/>
            <a:ext cx="272837" cy="1920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37204" flipV="1">
            <a:off x="2992628" y="3872797"/>
            <a:ext cx="963566" cy="2003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62796" flipH="1" flipV="1">
            <a:off x="5548067" y="3872797"/>
            <a:ext cx="963566" cy="2003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0761" y="1345713"/>
            <a:ext cx="2953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100" dirty="0" smtClean="0">
                <a:latin typeface="Montserrat" panose="00000500000000000000" pitchFamily="50" charset="0"/>
              </a:rPr>
              <a:t>Alternative-</a:t>
            </a:r>
            <a:r>
              <a:rPr lang="fr-CH" sz="2100" dirty="0" err="1" smtClean="0">
                <a:latin typeface="Montserrat" panose="00000500000000000000" pitchFamily="50" charset="0"/>
              </a:rPr>
              <a:t>driven</a:t>
            </a:r>
            <a:r>
              <a:rPr lang="fr-CH" sz="2100" dirty="0" smtClean="0">
                <a:latin typeface="Montserrat" panose="00000500000000000000" pitchFamily="50" charset="0"/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7424" y="4178467"/>
            <a:ext cx="4011086" cy="1071574"/>
            <a:chOff x="405897" y="3847687"/>
            <a:chExt cx="5348114" cy="1428765"/>
          </a:xfrm>
        </p:grpSpPr>
        <p:grpSp>
          <p:nvGrpSpPr>
            <p:cNvPr id="38" name="Group 37"/>
            <p:cNvGrpSpPr/>
            <p:nvPr/>
          </p:nvGrpSpPr>
          <p:grpSpPr>
            <a:xfrm>
              <a:off x="3796297" y="3847687"/>
              <a:ext cx="1957714" cy="1428765"/>
              <a:chOff x="1571229" y="3603149"/>
              <a:chExt cx="1957714" cy="1428765"/>
            </a:xfrm>
          </p:grpSpPr>
          <p:sp>
            <p:nvSpPr>
              <p:cNvPr id="39" name="Regular Pentagon 38"/>
              <p:cNvSpPr/>
              <p:nvPr/>
            </p:nvSpPr>
            <p:spPr>
              <a:xfrm rot="10800000">
                <a:off x="1968984" y="3733954"/>
                <a:ext cx="1134126" cy="1080120"/>
              </a:xfrm>
              <a:prstGeom prst="pentagon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2280211" y="3733954"/>
                <a:ext cx="540000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1844532" y="3603149"/>
                <a:ext cx="479192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SOC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757979" y="3607212"/>
                <a:ext cx="485603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ENV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977082" y="4266466"/>
                <a:ext cx="551861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ENER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269431" y="4739526"/>
                <a:ext cx="575370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ECON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571229" y="4276786"/>
                <a:ext cx="601018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FORM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-4320000">
                <a:off x="1806941" y="4062641"/>
                <a:ext cx="540000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4320000">
                <a:off x="2730994" y="4062642"/>
                <a:ext cx="540000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2220000">
                <a:off x="1995801" y="4615872"/>
                <a:ext cx="540000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-2220000">
                <a:off x="2550211" y="4615872"/>
                <a:ext cx="540000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/>
            <p:cNvSpPr/>
            <p:nvPr/>
          </p:nvSpPr>
          <p:spPr>
            <a:xfrm rot="16200000">
              <a:off x="66061" y="4361864"/>
              <a:ext cx="107978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50" charset="0"/>
                </a:rPr>
                <a:t>Values</a:t>
              </a:r>
              <a:endPara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47424" y="2329665"/>
            <a:ext cx="5857919" cy="1330814"/>
            <a:chOff x="405897" y="1519780"/>
            <a:chExt cx="7810558" cy="1774418"/>
          </a:xfrm>
        </p:grpSpPr>
        <p:sp>
          <p:nvSpPr>
            <p:cNvPr id="4" name="Rectangle 3"/>
            <p:cNvSpPr/>
            <p:nvPr/>
          </p:nvSpPr>
          <p:spPr>
            <a:xfrm rot="16200000">
              <a:off x="-281257" y="2206934"/>
              <a:ext cx="177441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50" charset="0"/>
                </a:rPr>
                <a:t>Alternative</a:t>
              </a:r>
              <a:endPara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31640" y="1974791"/>
              <a:ext cx="6884815" cy="900000"/>
              <a:chOff x="1331640" y="1974791"/>
              <a:chExt cx="6884815" cy="90000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3003" y="1974791"/>
                <a:ext cx="2113452" cy="8746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1640" y="1974791"/>
                <a:ext cx="2113452" cy="8746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6744" y="1974791"/>
                <a:ext cx="2174608" cy="900000"/>
              </a:xfrm>
              <a:prstGeom prst="rect">
                <a:avLst/>
              </a:prstGeom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3569352" y="1345884"/>
            <a:ext cx="2589979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Montserrat" panose="00000500000000000000" pitchFamily="50" charset="0"/>
              </a:rPr>
              <a:t>Value-driven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28650" y="233046"/>
            <a:ext cx="7886700" cy="742315"/>
          </a:xfrm>
        </p:spPr>
        <p:txBody>
          <a:bodyPr/>
          <a:lstStyle/>
          <a:p>
            <a:pPr algn="r"/>
            <a:r>
              <a:rPr lang="de-CH" dirty="0" smtClean="0"/>
              <a:t>Practice of urban planning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43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0434 0.3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0086 -0.312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Interactive optimization</a:t>
            </a:r>
            <a:endParaRPr lang="fr-CH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695655" y="1594728"/>
            <a:ext cx="656389" cy="227645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 rot="21340280">
            <a:off x="4519860" y="1506972"/>
            <a:ext cx="531621" cy="45719"/>
          </a:xfrm>
          <a:custGeom>
            <a:avLst/>
            <a:gdLst>
              <a:gd name="connsiteX0" fmla="*/ 0 w 165735"/>
              <a:gd name="connsiteY0" fmla="*/ 43815 h 43815"/>
              <a:gd name="connsiteX1" fmla="*/ 9525 w 165735"/>
              <a:gd name="connsiteY1" fmla="*/ 36195 h 43815"/>
              <a:gd name="connsiteX2" fmla="*/ 30480 w 165735"/>
              <a:gd name="connsiteY2" fmla="*/ 20955 h 43815"/>
              <a:gd name="connsiteX3" fmla="*/ 45720 w 165735"/>
              <a:gd name="connsiteY3" fmla="*/ 15240 h 43815"/>
              <a:gd name="connsiteX4" fmla="*/ 57150 w 165735"/>
              <a:gd name="connsiteY4" fmla="*/ 7620 h 43815"/>
              <a:gd name="connsiteX5" fmla="*/ 83820 w 165735"/>
              <a:gd name="connsiteY5" fmla="*/ 1905 h 43815"/>
              <a:gd name="connsiteX6" fmla="*/ 89535 w 165735"/>
              <a:gd name="connsiteY6" fmla="*/ 0 h 43815"/>
              <a:gd name="connsiteX7" fmla="*/ 116205 w 165735"/>
              <a:gd name="connsiteY7" fmla="*/ 3810 h 43815"/>
              <a:gd name="connsiteX8" fmla="*/ 129540 w 165735"/>
              <a:gd name="connsiteY8" fmla="*/ 11430 h 43815"/>
              <a:gd name="connsiteX9" fmla="*/ 142875 w 165735"/>
              <a:gd name="connsiteY9" fmla="*/ 19050 h 43815"/>
              <a:gd name="connsiteX10" fmla="*/ 154305 w 165735"/>
              <a:gd name="connsiteY10" fmla="*/ 26670 h 43815"/>
              <a:gd name="connsiteX11" fmla="*/ 165735 w 165735"/>
              <a:gd name="connsiteY11" fmla="*/ 34290 h 43815"/>
              <a:gd name="connsiteX0" fmla="*/ 0 w 165735"/>
              <a:gd name="connsiteY0" fmla="*/ 43815 h 43815"/>
              <a:gd name="connsiteX1" fmla="*/ 9525 w 165735"/>
              <a:gd name="connsiteY1" fmla="*/ 36195 h 43815"/>
              <a:gd name="connsiteX2" fmla="*/ 30480 w 165735"/>
              <a:gd name="connsiteY2" fmla="*/ 20955 h 43815"/>
              <a:gd name="connsiteX3" fmla="*/ 45720 w 165735"/>
              <a:gd name="connsiteY3" fmla="*/ 15240 h 43815"/>
              <a:gd name="connsiteX4" fmla="*/ 57150 w 165735"/>
              <a:gd name="connsiteY4" fmla="*/ 7620 h 43815"/>
              <a:gd name="connsiteX5" fmla="*/ 83820 w 165735"/>
              <a:gd name="connsiteY5" fmla="*/ 1905 h 43815"/>
              <a:gd name="connsiteX6" fmla="*/ 89535 w 165735"/>
              <a:gd name="connsiteY6" fmla="*/ 0 h 43815"/>
              <a:gd name="connsiteX7" fmla="*/ 116205 w 165735"/>
              <a:gd name="connsiteY7" fmla="*/ 3810 h 43815"/>
              <a:gd name="connsiteX8" fmla="*/ 129540 w 165735"/>
              <a:gd name="connsiteY8" fmla="*/ 11430 h 43815"/>
              <a:gd name="connsiteX9" fmla="*/ 142875 w 165735"/>
              <a:gd name="connsiteY9" fmla="*/ 19050 h 43815"/>
              <a:gd name="connsiteX10" fmla="*/ 165735 w 165735"/>
              <a:gd name="connsiteY10" fmla="*/ 34290 h 43815"/>
              <a:gd name="connsiteX0" fmla="*/ 0 w 165735"/>
              <a:gd name="connsiteY0" fmla="*/ 42109 h 42109"/>
              <a:gd name="connsiteX1" fmla="*/ 9525 w 165735"/>
              <a:gd name="connsiteY1" fmla="*/ 34489 h 42109"/>
              <a:gd name="connsiteX2" fmla="*/ 30480 w 165735"/>
              <a:gd name="connsiteY2" fmla="*/ 19249 h 42109"/>
              <a:gd name="connsiteX3" fmla="*/ 45720 w 165735"/>
              <a:gd name="connsiteY3" fmla="*/ 13534 h 42109"/>
              <a:gd name="connsiteX4" fmla="*/ 57150 w 165735"/>
              <a:gd name="connsiteY4" fmla="*/ 5914 h 42109"/>
              <a:gd name="connsiteX5" fmla="*/ 83820 w 165735"/>
              <a:gd name="connsiteY5" fmla="*/ 199 h 42109"/>
              <a:gd name="connsiteX6" fmla="*/ 116205 w 165735"/>
              <a:gd name="connsiteY6" fmla="*/ 2104 h 42109"/>
              <a:gd name="connsiteX7" fmla="*/ 129540 w 165735"/>
              <a:gd name="connsiteY7" fmla="*/ 9724 h 42109"/>
              <a:gd name="connsiteX8" fmla="*/ 142875 w 165735"/>
              <a:gd name="connsiteY8" fmla="*/ 17344 h 42109"/>
              <a:gd name="connsiteX9" fmla="*/ 165735 w 165735"/>
              <a:gd name="connsiteY9" fmla="*/ 32584 h 42109"/>
              <a:gd name="connsiteX0" fmla="*/ 0 w 165735"/>
              <a:gd name="connsiteY0" fmla="*/ 42644 h 42644"/>
              <a:gd name="connsiteX1" fmla="*/ 9525 w 165735"/>
              <a:gd name="connsiteY1" fmla="*/ 35024 h 42644"/>
              <a:gd name="connsiteX2" fmla="*/ 30480 w 165735"/>
              <a:gd name="connsiteY2" fmla="*/ 19784 h 42644"/>
              <a:gd name="connsiteX3" fmla="*/ 45720 w 165735"/>
              <a:gd name="connsiteY3" fmla="*/ 14069 h 42644"/>
              <a:gd name="connsiteX4" fmla="*/ 83820 w 165735"/>
              <a:gd name="connsiteY4" fmla="*/ 734 h 42644"/>
              <a:gd name="connsiteX5" fmla="*/ 116205 w 165735"/>
              <a:gd name="connsiteY5" fmla="*/ 2639 h 42644"/>
              <a:gd name="connsiteX6" fmla="*/ 129540 w 165735"/>
              <a:gd name="connsiteY6" fmla="*/ 10259 h 42644"/>
              <a:gd name="connsiteX7" fmla="*/ 142875 w 165735"/>
              <a:gd name="connsiteY7" fmla="*/ 17879 h 42644"/>
              <a:gd name="connsiteX8" fmla="*/ 165735 w 165735"/>
              <a:gd name="connsiteY8" fmla="*/ 33119 h 42644"/>
              <a:gd name="connsiteX0" fmla="*/ 0 w 165735"/>
              <a:gd name="connsiteY0" fmla="*/ 43059 h 43059"/>
              <a:gd name="connsiteX1" fmla="*/ 9525 w 165735"/>
              <a:gd name="connsiteY1" fmla="*/ 35439 h 43059"/>
              <a:gd name="connsiteX2" fmla="*/ 30480 w 165735"/>
              <a:gd name="connsiteY2" fmla="*/ 20199 h 43059"/>
              <a:gd name="connsiteX3" fmla="*/ 83820 w 165735"/>
              <a:gd name="connsiteY3" fmla="*/ 1149 h 43059"/>
              <a:gd name="connsiteX4" fmla="*/ 116205 w 165735"/>
              <a:gd name="connsiteY4" fmla="*/ 3054 h 43059"/>
              <a:gd name="connsiteX5" fmla="*/ 129540 w 165735"/>
              <a:gd name="connsiteY5" fmla="*/ 10674 h 43059"/>
              <a:gd name="connsiteX6" fmla="*/ 142875 w 165735"/>
              <a:gd name="connsiteY6" fmla="*/ 18294 h 43059"/>
              <a:gd name="connsiteX7" fmla="*/ 165735 w 165735"/>
              <a:gd name="connsiteY7" fmla="*/ 33534 h 43059"/>
              <a:gd name="connsiteX0" fmla="*/ 0 w 165735"/>
              <a:gd name="connsiteY0" fmla="*/ 43059 h 43059"/>
              <a:gd name="connsiteX1" fmla="*/ 30480 w 165735"/>
              <a:gd name="connsiteY1" fmla="*/ 20199 h 43059"/>
              <a:gd name="connsiteX2" fmla="*/ 83820 w 165735"/>
              <a:gd name="connsiteY2" fmla="*/ 1149 h 43059"/>
              <a:gd name="connsiteX3" fmla="*/ 116205 w 165735"/>
              <a:gd name="connsiteY3" fmla="*/ 3054 h 43059"/>
              <a:gd name="connsiteX4" fmla="*/ 129540 w 165735"/>
              <a:gd name="connsiteY4" fmla="*/ 10674 h 43059"/>
              <a:gd name="connsiteX5" fmla="*/ 142875 w 165735"/>
              <a:gd name="connsiteY5" fmla="*/ 18294 h 43059"/>
              <a:gd name="connsiteX6" fmla="*/ 165735 w 165735"/>
              <a:gd name="connsiteY6" fmla="*/ 33534 h 43059"/>
              <a:gd name="connsiteX0" fmla="*/ 0 w 183274"/>
              <a:gd name="connsiteY0" fmla="*/ 43059 h 75444"/>
              <a:gd name="connsiteX1" fmla="*/ 30480 w 183274"/>
              <a:gd name="connsiteY1" fmla="*/ 20199 h 75444"/>
              <a:gd name="connsiteX2" fmla="*/ 83820 w 183274"/>
              <a:gd name="connsiteY2" fmla="*/ 1149 h 75444"/>
              <a:gd name="connsiteX3" fmla="*/ 116205 w 183274"/>
              <a:gd name="connsiteY3" fmla="*/ 3054 h 75444"/>
              <a:gd name="connsiteX4" fmla="*/ 129540 w 183274"/>
              <a:gd name="connsiteY4" fmla="*/ 10674 h 75444"/>
              <a:gd name="connsiteX5" fmla="*/ 142875 w 183274"/>
              <a:gd name="connsiteY5" fmla="*/ 18294 h 75444"/>
              <a:gd name="connsiteX6" fmla="*/ 183274 w 183274"/>
              <a:gd name="connsiteY6" fmla="*/ 75444 h 75444"/>
              <a:gd name="connsiteX0" fmla="*/ 0 w 183274"/>
              <a:gd name="connsiteY0" fmla="*/ 43059 h 75444"/>
              <a:gd name="connsiteX1" fmla="*/ 30480 w 183274"/>
              <a:gd name="connsiteY1" fmla="*/ 20199 h 75444"/>
              <a:gd name="connsiteX2" fmla="*/ 83820 w 183274"/>
              <a:gd name="connsiteY2" fmla="*/ 1149 h 75444"/>
              <a:gd name="connsiteX3" fmla="*/ 116205 w 183274"/>
              <a:gd name="connsiteY3" fmla="*/ 3054 h 75444"/>
              <a:gd name="connsiteX4" fmla="*/ 129540 w 183274"/>
              <a:gd name="connsiteY4" fmla="*/ 10674 h 75444"/>
              <a:gd name="connsiteX5" fmla="*/ 142592 w 183274"/>
              <a:gd name="connsiteY5" fmla="*/ 20834 h 75444"/>
              <a:gd name="connsiteX6" fmla="*/ 183274 w 183274"/>
              <a:gd name="connsiteY6" fmla="*/ 75444 h 75444"/>
              <a:gd name="connsiteX0" fmla="*/ 0 w 183274"/>
              <a:gd name="connsiteY0" fmla="*/ 43059 h 75444"/>
              <a:gd name="connsiteX1" fmla="*/ 30480 w 183274"/>
              <a:gd name="connsiteY1" fmla="*/ 20199 h 75444"/>
              <a:gd name="connsiteX2" fmla="*/ 83820 w 183274"/>
              <a:gd name="connsiteY2" fmla="*/ 1149 h 75444"/>
              <a:gd name="connsiteX3" fmla="*/ 116205 w 183274"/>
              <a:gd name="connsiteY3" fmla="*/ 3054 h 75444"/>
              <a:gd name="connsiteX4" fmla="*/ 129540 w 183274"/>
              <a:gd name="connsiteY4" fmla="*/ 10674 h 75444"/>
              <a:gd name="connsiteX5" fmla="*/ 183274 w 183274"/>
              <a:gd name="connsiteY5" fmla="*/ 75444 h 75444"/>
              <a:gd name="connsiteX0" fmla="*/ 0 w 183274"/>
              <a:gd name="connsiteY0" fmla="*/ 42900 h 75285"/>
              <a:gd name="connsiteX1" fmla="*/ 30480 w 183274"/>
              <a:gd name="connsiteY1" fmla="*/ 20040 h 75285"/>
              <a:gd name="connsiteX2" fmla="*/ 83820 w 183274"/>
              <a:gd name="connsiteY2" fmla="*/ 990 h 75285"/>
              <a:gd name="connsiteX3" fmla="*/ 129540 w 183274"/>
              <a:gd name="connsiteY3" fmla="*/ 10515 h 75285"/>
              <a:gd name="connsiteX4" fmla="*/ 183274 w 183274"/>
              <a:gd name="connsiteY4" fmla="*/ 75285 h 75285"/>
              <a:gd name="connsiteX0" fmla="*/ 0 w 183274"/>
              <a:gd name="connsiteY0" fmla="*/ 35542 h 67927"/>
              <a:gd name="connsiteX1" fmla="*/ 30480 w 183274"/>
              <a:gd name="connsiteY1" fmla="*/ 12682 h 67927"/>
              <a:gd name="connsiteX2" fmla="*/ 129540 w 183274"/>
              <a:gd name="connsiteY2" fmla="*/ 3157 h 67927"/>
              <a:gd name="connsiteX3" fmla="*/ 183274 w 183274"/>
              <a:gd name="connsiteY3" fmla="*/ 67927 h 67927"/>
              <a:gd name="connsiteX0" fmla="*/ 0 w 183274"/>
              <a:gd name="connsiteY0" fmla="*/ 33012 h 65397"/>
              <a:gd name="connsiteX1" fmla="*/ 129540 w 183274"/>
              <a:gd name="connsiteY1" fmla="*/ 627 h 65397"/>
              <a:gd name="connsiteX2" fmla="*/ 183274 w 183274"/>
              <a:gd name="connsiteY2" fmla="*/ 65397 h 65397"/>
              <a:gd name="connsiteX0" fmla="*/ 0 w 183274"/>
              <a:gd name="connsiteY0" fmla="*/ 36760 h 69145"/>
              <a:gd name="connsiteX1" fmla="*/ 95593 w 183274"/>
              <a:gd name="connsiteY1" fmla="*/ 565 h 69145"/>
              <a:gd name="connsiteX2" fmla="*/ 183274 w 183274"/>
              <a:gd name="connsiteY2" fmla="*/ 69145 h 69145"/>
              <a:gd name="connsiteX0" fmla="*/ 0 w 183274"/>
              <a:gd name="connsiteY0" fmla="*/ 0 h 32385"/>
              <a:gd name="connsiteX1" fmla="*/ 183274 w 183274"/>
              <a:gd name="connsiteY1" fmla="*/ 32385 h 32385"/>
              <a:gd name="connsiteX0" fmla="*/ 0 w 183274"/>
              <a:gd name="connsiteY0" fmla="*/ 19248 h 51633"/>
              <a:gd name="connsiteX1" fmla="*/ 183274 w 183274"/>
              <a:gd name="connsiteY1" fmla="*/ 51633 h 51633"/>
              <a:gd name="connsiteX0" fmla="*/ 0 w 183274"/>
              <a:gd name="connsiteY0" fmla="*/ 39383 h 71768"/>
              <a:gd name="connsiteX1" fmla="*/ 183274 w 183274"/>
              <a:gd name="connsiteY1" fmla="*/ 71768 h 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274" h="71768">
                <a:moveTo>
                  <a:pt x="0" y="39383"/>
                </a:moveTo>
                <a:cubicBezTo>
                  <a:pt x="57130" y="-8242"/>
                  <a:pt x="106907" y="-28562"/>
                  <a:pt x="183274" y="71768"/>
                </a:cubicBezTo>
              </a:path>
            </a:pathLst>
          </a:custGeom>
          <a:ln w="190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4" t="22245" r="41271" b="23711"/>
          <a:stretch/>
        </p:blipFill>
        <p:spPr>
          <a:xfrm>
            <a:off x="3194979" y="1594728"/>
            <a:ext cx="2407213" cy="34129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04902" y="5868950"/>
            <a:ext cx="920309" cy="429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i="1" dirty="0" err="1" smtClean="0">
                <a:solidFill>
                  <a:schemeClr val="bg1">
                    <a:lumMod val="75000"/>
                  </a:schemeClr>
                </a:solidFill>
              </a:rPr>
              <a:t>Decision</a:t>
            </a:r>
            <a:endParaRPr lang="fr-CH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0303" y="2397712"/>
            <a:ext cx="1741890" cy="2693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600" i="1" dirty="0">
                <a:solidFill>
                  <a:schemeClr val="accent2"/>
                </a:solidFill>
              </a:rPr>
              <a:t>u</a:t>
            </a:r>
            <a:r>
              <a:rPr lang="fr-CH" sz="1600" i="1" dirty="0" smtClean="0">
                <a:solidFill>
                  <a:schemeClr val="accent2"/>
                </a:solidFill>
              </a:rPr>
              <a:t>ser </a:t>
            </a:r>
            <a:r>
              <a:rPr lang="fr-CH" sz="1600" i="1" dirty="0" err="1" smtClean="0">
                <a:solidFill>
                  <a:schemeClr val="accent2"/>
                </a:solidFill>
              </a:rPr>
              <a:t>preferences</a:t>
            </a:r>
            <a:endParaRPr lang="fr-CH" sz="1600" i="1" dirty="0">
              <a:solidFill>
                <a:schemeClr val="accent2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10800000">
            <a:off x="4474657" y="2266271"/>
            <a:ext cx="531621" cy="45719"/>
          </a:xfrm>
          <a:custGeom>
            <a:avLst/>
            <a:gdLst>
              <a:gd name="connsiteX0" fmla="*/ 0 w 165735"/>
              <a:gd name="connsiteY0" fmla="*/ 43815 h 43815"/>
              <a:gd name="connsiteX1" fmla="*/ 9525 w 165735"/>
              <a:gd name="connsiteY1" fmla="*/ 36195 h 43815"/>
              <a:gd name="connsiteX2" fmla="*/ 30480 w 165735"/>
              <a:gd name="connsiteY2" fmla="*/ 20955 h 43815"/>
              <a:gd name="connsiteX3" fmla="*/ 45720 w 165735"/>
              <a:gd name="connsiteY3" fmla="*/ 15240 h 43815"/>
              <a:gd name="connsiteX4" fmla="*/ 57150 w 165735"/>
              <a:gd name="connsiteY4" fmla="*/ 7620 h 43815"/>
              <a:gd name="connsiteX5" fmla="*/ 83820 w 165735"/>
              <a:gd name="connsiteY5" fmla="*/ 1905 h 43815"/>
              <a:gd name="connsiteX6" fmla="*/ 89535 w 165735"/>
              <a:gd name="connsiteY6" fmla="*/ 0 h 43815"/>
              <a:gd name="connsiteX7" fmla="*/ 116205 w 165735"/>
              <a:gd name="connsiteY7" fmla="*/ 3810 h 43815"/>
              <a:gd name="connsiteX8" fmla="*/ 129540 w 165735"/>
              <a:gd name="connsiteY8" fmla="*/ 11430 h 43815"/>
              <a:gd name="connsiteX9" fmla="*/ 142875 w 165735"/>
              <a:gd name="connsiteY9" fmla="*/ 19050 h 43815"/>
              <a:gd name="connsiteX10" fmla="*/ 154305 w 165735"/>
              <a:gd name="connsiteY10" fmla="*/ 26670 h 43815"/>
              <a:gd name="connsiteX11" fmla="*/ 165735 w 165735"/>
              <a:gd name="connsiteY11" fmla="*/ 34290 h 43815"/>
              <a:gd name="connsiteX0" fmla="*/ 0 w 165735"/>
              <a:gd name="connsiteY0" fmla="*/ 43815 h 43815"/>
              <a:gd name="connsiteX1" fmla="*/ 9525 w 165735"/>
              <a:gd name="connsiteY1" fmla="*/ 36195 h 43815"/>
              <a:gd name="connsiteX2" fmla="*/ 30480 w 165735"/>
              <a:gd name="connsiteY2" fmla="*/ 20955 h 43815"/>
              <a:gd name="connsiteX3" fmla="*/ 45720 w 165735"/>
              <a:gd name="connsiteY3" fmla="*/ 15240 h 43815"/>
              <a:gd name="connsiteX4" fmla="*/ 57150 w 165735"/>
              <a:gd name="connsiteY4" fmla="*/ 7620 h 43815"/>
              <a:gd name="connsiteX5" fmla="*/ 83820 w 165735"/>
              <a:gd name="connsiteY5" fmla="*/ 1905 h 43815"/>
              <a:gd name="connsiteX6" fmla="*/ 89535 w 165735"/>
              <a:gd name="connsiteY6" fmla="*/ 0 h 43815"/>
              <a:gd name="connsiteX7" fmla="*/ 116205 w 165735"/>
              <a:gd name="connsiteY7" fmla="*/ 3810 h 43815"/>
              <a:gd name="connsiteX8" fmla="*/ 129540 w 165735"/>
              <a:gd name="connsiteY8" fmla="*/ 11430 h 43815"/>
              <a:gd name="connsiteX9" fmla="*/ 142875 w 165735"/>
              <a:gd name="connsiteY9" fmla="*/ 19050 h 43815"/>
              <a:gd name="connsiteX10" fmla="*/ 165735 w 165735"/>
              <a:gd name="connsiteY10" fmla="*/ 34290 h 43815"/>
              <a:gd name="connsiteX0" fmla="*/ 0 w 165735"/>
              <a:gd name="connsiteY0" fmla="*/ 42109 h 42109"/>
              <a:gd name="connsiteX1" fmla="*/ 9525 w 165735"/>
              <a:gd name="connsiteY1" fmla="*/ 34489 h 42109"/>
              <a:gd name="connsiteX2" fmla="*/ 30480 w 165735"/>
              <a:gd name="connsiteY2" fmla="*/ 19249 h 42109"/>
              <a:gd name="connsiteX3" fmla="*/ 45720 w 165735"/>
              <a:gd name="connsiteY3" fmla="*/ 13534 h 42109"/>
              <a:gd name="connsiteX4" fmla="*/ 57150 w 165735"/>
              <a:gd name="connsiteY4" fmla="*/ 5914 h 42109"/>
              <a:gd name="connsiteX5" fmla="*/ 83820 w 165735"/>
              <a:gd name="connsiteY5" fmla="*/ 199 h 42109"/>
              <a:gd name="connsiteX6" fmla="*/ 116205 w 165735"/>
              <a:gd name="connsiteY6" fmla="*/ 2104 h 42109"/>
              <a:gd name="connsiteX7" fmla="*/ 129540 w 165735"/>
              <a:gd name="connsiteY7" fmla="*/ 9724 h 42109"/>
              <a:gd name="connsiteX8" fmla="*/ 142875 w 165735"/>
              <a:gd name="connsiteY8" fmla="*/ 17344 h 42109"/>
              <a:gd name="connsiteX9" fmla="*/ 165735 w 165735"/>
              <a:gd name="connsiteY9" fmla="*/ 32584 h 42109"/>
              <a:gd name="connsiteX0" fmla="*/ 0 w 165735"/>
              <a:gd name="connsiteY0" fmla="*/ 42644 h 42644"/>
              <a:gd name="connsiteX1" fmla="*/ 9525 w 165735"/>
              <a:gd name="connsiteY1" fmla="*/ 35024 h 42644"/>
              <a:gd name="connsiteX2" fmla="*/ 30480 w 165735"/>
              <a:gd name="connsiteY2" fmla="*/ 19784 h 42644"/>
              <a:gd name="connsiteX3" fmla="*/ 45720 w 165735"/>
              <a:gd name="connsiteY3" fmla="*/ 14069 h 42644"/>
              <a:gd name="connsiteX4" fmla="*/ 83820 w 165735"/>
              <a:gd name="connsiteY4" fmla="*/ 734 h 42644"/>
              <a:gd name="connsiteX5" fmla="*/ 116205 w 165735"/>
              <a:gd name="connsiteY5" fmla="*/ 2639 h 42644"/>
              <a:gd name="connsiteX6" fmla="*/ 129540 w 165735"/>
              <a:gd name="connsiteY6" fmla="*/ 10259 h 42644"/>
              <a:gd name="connsiteX7" fmla="*/ 142875 w 165735"/>
              <a:gd name="connsiteY7" fmla="*/ 17879 h 42644"/>
              <a:gd name="connsiteX8" fmla="*/ 165735 w 165735"/>
              <a:gd name="connsiteY8" fmla="*/ 33119 h 42644"/>
              <a:gd name="connsiteX0" fmla="*/ 0 w 165735"/>
              <a:gd name="connsiteY0" fmla="*/ 43059 h 43059"/>
              <a:gd name="connsiteX1" fmla="*/ 9525 w 165735"/>
              <a:gd name="connsiteY1" fmla="*/ 35439 h 43059"/>
              <a:gd name="connsiteX2" fmla="*/ 30480 w 165735"/>
              <a:gd name="connsiteY2" fmla="*/ 20199 h 43059"/>
              <a:gd name="connsiteX3" fmla="*/ 83820 w 165735"/>
              <a:gd name="connsiteY3" fmla="*/ 1149 h 43059"/>
              <a:gd name="connsiteX4" fmla="*/ 116205 w 165735"/>
              <a:gd name="connsiteY4" fmla="*/ 3054 h 43059"/>
              <a:gd name="connsiteX5" fmla="*/ 129540 w 165735"/>
              <a:gd name="connsiteY5" fmla="*/ 10674 h 43059"/>
              <a:gd name="connsiteX6" fmla="*/ 142875 w 165735"/>
              <a:gd name="connsiteY6" fmla="*/ 18294 h 43059"/>
              <a:gd name="connsiteX7" fmla="*/ 165735 w 165735"/>
              <a:gd name="connsiteY7" fmla="*/ 33534 h 43059"/>
              <a:gd name="connsiteX0" fmla="*/ 0 w 165735"/>
              <a:gd name="connsiteY0" fmla="*/ 43059 h 43059"/>
              <a:gd name="connsiteX1" fmla="*/ 30480 w 165735"/>
              <a:gd name="connsiteY1" fmla="*/ 20199 h 43059"/>
              <a:gd name="connsiteX2" fmla="*/ 83820 w 165735"/>
              <a:gd name="connsiteY2" fmla="*/ 1149 h 43059"/>
              <a:gd name="connsiteX3" fmla="*/ 116205 w 165735"/>
              <a:gd name="connsiteY3" fmla="*/ 3054 h 43059"/>
              <a:gd name="connsiteX4" fmla="*/ 129540 w 165735"/>
              <a:gd name="connsiteY4" fmla="*/ 10674 h 43059"/>
              <a:gd name="connsiteX5" fmla="*/ 142875 w 165735"/>
              <a:gd name="connsiteY5" fmla="*/ 18294 h 43059"/>
              <a:gd name="connsiteX6" fmla="*/ 165735 w 165735"/>
              <a:gd name="connsiteY6" fmla="*/ 33534 h 43059"/>
              <a:gd name="connsiteX0" fmla="*/ 0 w 183274"/>
              <a:gd name="connsiteY0" fmla="*/ 43059 h 75444"/>
              <a:gd name="connsiteX1" fmla="*/ 30480 w 183274"/>
              <a:gd name="connsiteY1" fmla="*/ 20199 h 75444"/>
              <a:gd name="connsiteX2" fmla="*/ 83820 w 183274"/>
              <a:gd name="connsiteY2" fmla="*/ 1149 h 75444"/>
              <a:gd name="connsiteX3" fmla="*/ 116205 w 183274"/>
              <a:gd name="connsiteY3" fmla="*/ 3054 h 75444"/>
              <a:gd name="connsiteX4" fmla="*/ 129540 w 183274"/>
              <a:gd name="connsiteY4" fmla="*/ 10674 h 75444"/>
              <a:gd name="connsiteX5" fmla="*/ 142875 w 183274"/>
              <a:gd name="connsiteY5" fmla="*/ 18294 h 75444"/>
              <a:gd name="connsiteX6" fmla="*/ 183274 w 183274"/>
              <a:gd name="connsiteY6" fmla="*/ 75444 h 75444"/>
              <a:gd name="connsiteX0" fmla="*/ 0 w 183274"/>
              <a:gd name="connsiteY0" fmla="*/ 43059 h 75444"/>
              <a:gd name="connsiteX1" fmla="*/ 30480 w 183274"/>
              <a:gd name="connsiteY1" fmla="*/ 20199 h 75444"/>
              <a:gd name="connsiteX2" fmla="*/ 83820 w 183274"/>
              <a:gd name="connsiteY2" fmla="*/ 1149 h 75444"/>
              <a:gd name="connsiteX3" fmla="*/ 116205 w 183274"/>
              <a:gd name="connsiteY3" fmla="*/ 3054 h 75444"/>
              <a:gd name="connsiteX4" fmla="*/ 129540 w 183274"/>
              <a:gd name="connsiteY4" fmla="*/ 10674 h 75444"/>
              <a:gd name="connsiteX5" fmla="*/ 142592 w 183274"/>
              <a:gd name="connsiteY5" fmla="*/ 20834 h 75444"/>
              <a:gd name="connsiteX6" fmla="*/ 183274 w 183274"/>
              <a:gd name="connsiteY6" fmla="*/ 75444 h 75444"/>
              <a:gd name="connsiteX0" fmla="*/ 0 w 183274"/>
              <a:gd name="connsiteY0" fmla="*/ 43059 h 75444"/>
              <a:gd name="connsiteX1" fmla="*/ 30480 w 183274"/>
              <a:gd name="connsiteY1" fmla="*/ 20199 h 75444"/>
              <a:gd name="connsiteX2" fmla="*/ 83820 w 183274"/>
              <a:gd name="connsiteY2" fmla="*/ 1149 h 75444"/>
              <a:gd name="connsiteX3" fmla="*/ 116205 w 183274"/>
              <a:gd name="connsiteY3" fmla="*/ 3054 h 75444"/>
              <a:gd name="connsiteX4" fmla="*/ 129540 w 183274"/>
              <a:gd name="connsiteY4" fmla="*/ 10674 h 75444"/>
              <a:gd name="connsiteX5" fmla="*/ 183274 w 183274"/>
              <a:gd name="connsiteY5" fmla="*/ 75444 h 75444"/>
              <a:gd name="connsiteX0" fmla="*/ 0 w 183274"/>
              <a:gd name="connsiteY0" fmla="*/ 42900 h 75285"/>
              <a:gd name="connsiteX1" fmla="*/ 30480 w 183274"/>
              <a:gd name="connsiteY1" fmla="*/ 20040 h 75285"/>
              <a:gd name="connsiteX2" fmla="*/ 83820 w 183274"/>
              <a:gd name="connsiteY2" fmla="*/ 990 h 75285"/>
              <a:gd name="connsiteX3" fmla="*/ 129540 w 183274"/>
              <a:gd name="connsiteY3" fmla="*/ 10515 h 75285"/>
              <a:gd name="connsiteX4" fmla="*/ 183274 w 183274"/>
              <a:gd name="connsiteY4" fmla="*/ 75285 h 75285"/>
              <a:gd name="connsiteX0" fmla="*/ 0 w 183274"/>
              <a:gd name="connsiteY0" fmla="*/ 35542 h 67927"/>
              <a:gd name="connsiteX1" fmla="*/ 30480 w 183274"/>
              <a:gd name="connsiteY1" fmla="*/ 12682 h 67927"/>
              <a:gd name="connsiteX2" fmla="*/ 129540 w 183274"/>
              <a:gd name="connsiteY2" fmla="*/ 3157 h 67927"/>
              <a:gd name="connsiteX3" fmla="*/ 183274 w 183274"/>
              <a:gd name="connsiteY3" fmla="*/ 67927 h 67927"/>
              <a:gd name="connsiteX0" fmla="*/ 0 w 183274"/>
              <a:gd name="connsiteY0" fmla="*/ 33012 h 65397"/>
              <a:gd name="connsiteX1" fmla="*/ 129540 w 183274"/>
              <a:gd name="connsiteY1" fmla="*/ 627 h 65397"/>
              <a:gd name="connsiteX2" fmla="*/ 183274 w 183274"/>
              <a:gd name="connsiteY2" fmla="*/ 65397 h 65397"/>
              <a:gd name="connsiteX0" fmla="*/ 0 w 183274"/>
              <a:gd name="connsiteY0" fmla="*/ 36760 h 69145"/>
              <a:gd name="connsiteX1" fmla="*/ 95593 w 183274"/>
              <a:gd name="connsiteY1" fmla="*/ 565 h 69145"/>
              <a:gd name="connsiteX2" fmla="*/ 183274 w 183274"/>
              <a:gd name="connsiteY2" fmla="*/ 69145 h 69145"/>
              <a:gd name="connsiteX0" fmla="*/ 0 w 183274"/>
              <a:gd name="connsiteY0" fmla="*/ 0 h 32385"/>
              <a:gd name="connsiteX1" fmla="*/ 183274 w 183274"/>
              <a:gd name="connsiteY1" fmla="*/ 32385 h 32385"/>
              <a:gd name="connsiteX0" fmla="*/ 0 w 183274"/>
              <a:gd name="connsiteY0" fmla="*/ 19248 h 51633"/>
              <a:gd name="connsiteX1" fmla="*/ 183274 w 183274"/>
              <a:gd name="connsiteY1" fmla="*/ 51633 h 51633"/>
              <a:gd name="connsiteX0" fmla="*/ 0 w 183274"/>
              <a:gd name="connsiteY0" fmla="*/ 39383 h 71768"/>
              <a:gd name="connsiteX1" fmla="*/ 183274 w 183274"/>
              <a:gd name="connsiteY1" fmla="*/ 71768 h 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274" h="71768">
                <a:moveTo>
                  <a:pt x="0" y="39383"/>
                </a:moveTo>
                <a:cubicBezTo>
                  <a:pt x="57130" y="-8242"/>
                  <a:pt x="106907" y="-28562"/>
                  <a:pt x="183274" y="71768"/>
                </a:cubicBezTo>
              </a:path>
            </a:pathLst>
          </a:cu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4" t="77541" r="41271" b="6009"/>
          <a:stretch/>
        </p:blipFill>
        <p:spPr>
          <a:xfrm rot="2835829">
            <a:off x="2633977" y="4737794"/>
            <a:ext cx="2407213" cy="885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74335" y="1240324"/>
            <a:ext cx="1445276" cy="205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600" i="1" dirty="0" err="1">
                <a:solidFill>
                  <a:schemeClr val="accent2"/>
                </a:solidFill>
              </a:rPr>
              <a:t>o</a:t>
            </a:r>
            <a:r>
              <a:rPr lang="fr-CH" sz="1600" i="1" dirty="0" err="1" smtClean="0">
                <a:solidFill>
                  <a:schemeClr val="accent2"/>
                </a:solidFill>
              </a:rPr>
              <a:t>ptimized</a:t>
            </a:r>
            <a:r>
              <a:rPr lang="fr-CH" sz="1600" i="1" dirty="0" smtClean="0">
                <a:solidFill>
                  <a:schemeClr val="accent2"/>
                </a:solidFill>
              </a:rPr>
              <a:t> </a:t>
            </a:r>
            <a:r>
              <a:rPr lang="fr-CH" sz="1600" i="1" dirty="0" err="1" smtClean="0">
                <a:solidFill>
                  <a:schemeClr val="accent2"/>
                </a:solidFill>
              </a:rPr>
              <a:t>results</a:t>
            </a:r>
            <a:endParaRPr lang="fr-CH" sz="1600" i="1" dirty="0">
              <a:solidFill>
                <a:schemeClr val="accent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4" y="3647936"/>
            <a:ext cx="2113452" cy="874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8" y="2601257"/>
            <a:ext cx="2529448" cy="87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982" y="1811711"/>
            <a:ext cx="1094604" cy="648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21490"/>
          <a:stretch/>
        </p:blipFill>
        <p:spPr>
          <a:xfrm>
            <a:off x="6543702" y="1783094"/>
            <a:ext cx="2733923" cy="27175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878" y="4444764"/>
            <a:ext cx="1777937" cy="132713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7778" y="1651977"/>
            <a:ext cx="0" cy="299665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14319" y="2192621"/>
            <a:ext cx="0" cy="3384054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47117" y="2087714"/>
            <a:ext cx="767202" cy="30688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237443" y="2667073"/>
            <a:ext cx="324000" cy="324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52044" y="3672506"/>
            <a:ext cx="288000" cy="288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40303" y="4522627"/>
            <a:ext cx="252000" cy="252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36636" y="3074287"/>
            <a:ext cx="324000" cy="324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o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429803" y="4258953"/>
            <a:ext cx="288000" cy="288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o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2273266" y="3779299"/>
            <a:ext cx="1119530" cy="42950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user-driven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5400000">
            <a:off x="5492341" y="4518370"/>
            <a:ext cx="1559422" cy="42950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computer-driven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50054" y="1330239"/>
            <a:ext cx="588751" cy="5289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94840" y="1497670"/>
            <a:ext cx="936000" cy="2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nteraction</a:t>
            </a:r>
          </a:p>
        </p:txBody>
      </p:sp>
      <p:sp>
        <p:nvSpPr>
          <p:cNvPr id="30" name="Oval 29"/>
          <p:cNvSpPr/>
          <p:nvPr/>
        </p:nvSpPr>
        <p:spPr>
          <a:xfrm>
            <a:off x="5215505" y="1704283"/>
            <a:ext cx="588751" cy="5289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78070" y="1871714"/>
            <a:ext cx="1080000" cy="2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</a:t>
            </a:r>
            <a:r>
              <a:rPr lang="fr-CH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ptimisation</a:t>
            </a:r>
            <a:endParaRPr lang="fr-CH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How it works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20656" y="3209804"/>
            <a:ext cx="5294694" cy="2282310"/>
          </a:xfrm>
        </p:spPr>
        <p:txBody>
          <a:bodyPr/>
          <a:lstStyle/>
          <a:p>
            <a:r>
              <a:rPr lang="en-US" noProof="0" dirty="0" smtClean="0"/>
              <a:t>www.urbio.ch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64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42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BED026-0ED0-4DE8-B029-4C05DA7598C1}" vid="{261DFAB3-BFC6-4F93-9025-351CE9D242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59</Words>
  <Application>Microsoft Office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Wingdings</vt:lpstr>
      <vt:lpstr>Office Theme</vt:lpstr>
      <vt:lpstr>Interactive optimization for  early-stage urban planning</vt:lpstr>
      <vt:lpstr>Early-stage urban planning</vt:lpstr>
      <vt:lpstr>Early-stage urban planning</vt:lpstr>
      <vt:lpstr>Practice of urban planning</vt:lpstr>
      <vt:lpstr>Interactive optimization</vt:lpstr>
      <vt:lpstr>How it works</vt:lpstr>
      <vt:lpstr>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Sébastien Cajot;Schüler, Nils</dc:creator>
  <cp:lastModifiedBy>Alexandru Nichersu</cp:lastModifiedBy>
  <cp:revision>69</cp:revision>
  <dcterms:created xsi:type="dcterms:W3CDTF">2017-12-04T17:06:33Z</dcterms:created>
  <dcterms:modified xsi:type="dcterms:W3CDTF">2017-12-07T16:52:20Z</dcterms:modified>
</cp:coreProperties>
</file>